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9" r:id="rId2"/>
    <p:sldMasterId id="2147483657" r:id="rId3"/>
    <p:sldMasterId id="2147483653" r:id="rId4"/>
  </p:sldMasterIdLst>
  <p:notesMasterIdLst>
    <p:notesMasterId r:id="rId6"/>
  </p:notesMasterIdLst>
  <p:handoutMasterIdLst>
    <p:handoutMasterId r:id="rId7"/>
  </p:handoutMasterIdLst>
  <p:sldIdLst>
    <p:sldId id="259" r:id="rId5"/>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360" userDrawn="1">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orient="horz" pos="20036">
          <p15:clr>
            <a:srgbClr val="A4A3A4"/>
          </p15:clr>
        </p15:guide>
        <p15:guide id="8">
          <p15:clr>
            <a:srgbClr val="A4A3A4"/>
          </p15:clr>
        </p15:guide>
        <p15:guide id="9" orient="horz" pos="2898">
          <p15:clr>
            <a:srgbClr val="A4A3A4"/>
          </p15:clr>
        </p15:guide>
        <p15:guide id="10" pos="261">
          <p15:clr>
            <a:srgbClr val="A4A3A4"/>
          </p15:clr>
        </p15:guide>
        <p15:guide id="11" pos="273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906"/>
    <a:srgbClr val="107A74"/>
    <a:srgbClr val="143161"/>
    <a:srgbClr val="A18616"/>
    <a:srgbClr val="FCE400"/>
    <a:srgbClr val="147B5F"/>
    <a:srgbClr val="0575AC"/>
    <a:srgbClr val="0C7693"/>
    <a:srgbClr val="14305F"/>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16" autoAdjust="0"/>
    <p:restoredTop sz="94694" autoAdjust="0"/>
  </p:normalViewPr>
  <p:slideViewPr>
    <p:cSldViewPr snapToGrid="0" snapToObjects="1" showGuides="1">
      <p:cViewPr>
        <p:scale>
          <a:sx n="40" d="100"/>
          <a:sy n="40" d="100"/>
        </p:scale>
        <p:origin x="2702" y="34"/>
      </p:cViewPr>
      <p:guideLst>
        <p:guide orient="horz" pos="3318"/>
        <p:guide orient="horz" pos="360"/>
        <p:guide orient="horz" pos="20160"/>
        <p:guide orient="horz"/>
        <p:guide pos="581"/>
        <p:guide pos="27069"/>
        <p:guide orient="horz" pos="20036"/>
        <p:guide/>
        <p:guide orient="horz" pos="2898"/>
        <p:guide pos="261"/>
        <p:guide pos="27369"/>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12/5/2021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12/5/2021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Quick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19" name="Text Placeholder 76">
            <a:extLst>
              <a:ext uri="{FF2B5EF4-FFF2-40B4-BE49-F238E27FC236}">
                <a16:creationId xmlns:a16="http://schemas.microsoft.com/office/drawing/2014/main" id="{76E875DB-924A-7E40-BC3B-C78A241B7941}"/>
              </a:ext>
            </a:extLst>
          </p:cNvPr>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1" name="Text Placeholder 76">
            <a:extLst>
              <a:ext uri="{FF2B5EF4-FFF2-40B4-BE49-F238E27FC236}">
                <a16:creationId xmlns:a16="http://schemas.microsoft.com/office/drawing/2014/main" id="{83D8C485-82D1-A04A-AA78-C554A9ECB43D}"/>
              </a:ext>
            </a:extLst>
          </p:cNvPr>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2" name="Text Placeholder 76">
            <a:extLst>
              <a:ext uri="{FF2B5EF4-FFF2-40B4-BE49-F238E27FC236}">
                <a16:creationId xmlns:a16="http://schemas.microsoft.com/office/drawing/2014/main" id="{CBC470FB-9A4D-1549-9DD0-8846678DDA54}"/>
              </a:ext>
            </a:extLst>
          </p:cNvPr>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69841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5717837"/>
            <a:ext cx="13591277"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4854479"/>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7662962"/>
            <a:ext cx="1359286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6831713"/>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01756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162147"/>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571783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4854479"/>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4854479"/>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5717837"/>
            <a:ext cx="13576029"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6799606"/>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7579834"/>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268141"/>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048371"/>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37" name="Text Placeholder 76">
            <a:extLst>
              <a:ext uri="{FF2B5EF4-FFF2-40B4-BE49-F238E27FC236}">
                <a16:creationId xmlns:a16="http://schemas.microsoft.com/office/drawing/2014/main" id="{4CE62234-A8B9-5C42-BEE6-9B7A16254231}"/>
              </a:ext>
            </a:extLst>
          </p:cNvPr>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8" name="Text Placeholder 76">
            <a:extLst>
              <a:ext uri="{FF2B5EF4-FFF2-40B4-BE49-F238E27FC236}">
                <a16:creationId xmlns:a16="http://schemas.microsoft.com/office/drawing/2014/main" id="{06F7B857-2D87-4040-9ECD-A0EA5C772BFA}"/>
              </a:ext>
            </a:extLst>
          </p:cNvPr>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9" name="Text Placeholder 76">
            <a:extLst>
              <a:ext uri="{FF2B5EF4-FFF2-40B4-BE49-F238E27FC236}">
                <a16:creationId xmlns:a16="http://schemas.microsoft.com/office/drawing/2014/main" id="{DEF6F92D-C8EB-CA42-94FA-569F2966890A}"/>
              </a:ext>
            </a:extLst>
          </p:cNvPr>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5582573"/>
            <a:ext cx="10056813"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922341" y="4719215"/>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02598" y="14414110"/>
            <a:ext cx="1005840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922339" y="13582861"/>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5574635"/>
            <a:ext cx="2072004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4719215"/>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587164" y="21266886"/>
            <a:ext cx="20720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0445094"/>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2905536" y="471921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2905536" y="5582573"/>
            <a:ext cx="1004701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2905536" y="1364308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2905536" y="14381750"/>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2905536" y="25040224"/>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2905536" y="25807122"/>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31" name="Text Placeholder 76">
            <a:extLst>
              <a:ext uri="{FF2B5EF4-FFF2-40B4-BE49-F238E27FC236}">
                <a16:creationId xmlns:a16="http://schemas.microsoft.com/office/drawing/2014/main" id="{B6DE2136-7A06-9640-AC63-608DDA9A8053}"/>
              </a:ext>
            </a:extLst>
          </p:cNvPr>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2" name="Text Placeholder 76">
            <a:extLst>
              <a:ext uri="{FF2B5EF4-FFF2-40B4-BE49-F238E27FC236}">
                <a16:creationId xmlns:a16="http://schemas.microsoft.com/office/drawing/2014/main" id="{A84C77E4-7E5C-1143-834F-F3FC329197F1}"/>
              </a:ext>
            </a:extLst>
          </p:cNvPr>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3" name="Text Placeholder 76">
            <a:extLst>
              <a:ext uri="{FF2B5EF4-FFF2-40B4-BE49-F238E27FC236}">
                <a16:creationId xmlns:a16="http://schemas.microsoft.com/office/drawing/2014/main" id="{2FB55FAA-40D2-C542-AD36-F712E24983F2}"/>
              </a:ext>
            </a:extLst>
          </p:cNvPr>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6" name="Group 5">
            <a:extLst>
              <a:ext uri="{FF2B5EF4-FFF2-40B4-BE49-F238E27FC236}">
                <a16:creationId xmlns:a16="http://schemas.microsoft.com/office/drawing/2014/main" id="{D94EDD1F-4B42-4F45-B0C1-C160AF13FA7C}"/>
              </a:ext>
            </a:extLst>
          </p:cNvPr>
          <p:cNvGrpSpPr/>
          <p:nvPr userDrawn="1"/>
        </p:nvGrpSpPr>
        <p:grpSpPr>
          <a:xfrm>
            <a:off x="-43304" y="11286"/>
            <a:ext cx="43905392" cy="4120075"/>
            <a:chOff x="-43304" y="11286"/>
            <a:chExt cx="43905392" cy="4120075"/>
          </a:xfrm>
        </p:grpSpPr>
        <p:sp>
          <p:nvSpPr>
            <p:cNvPr id="5" name="Rectangle 4">
              <a:extLst>
                <a:ext uri="{FF2B5EF4-FFF2-40B4-BE49-F238E27FC236}">
                  <a16:creationId xmlns:a16="http://schemas.microsoft.com/office/drawing/2014/main" id="{97302FB6-4FEE-7344-8AB3-832C3327102F}"/>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userDrawn="1"/>
          </p:nvGrpSpPr>
          <p:grpSpPr>
            <a:xfrm>
              <a:off x="-43304" y="11286"/>
              <a:ext cx="43905392" cy="4036528"/>
              <a:chOff x="-14192" y="1382"/>
              <a:chExt cx="27451941" cy="4572641"/>
            </a:xfrm>
          </p:grpSpPr>
          <p:sp>
            <p:nvSpPr>
              <p:cNvPr id="71"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graphicFrame>
        <p:nvGraphicFramePr>
          <p:cNvPr id="19" name="Table 18">
            <a:extLst>
              <a:ext uri="{FF2B5EF4-FFF2-40B4-BE49-F238E27FC236}">
                <a16:creationId xmlns:a16="http://schemas.microsoft.com/office/drawing/2014/main" id="{74B9960F-A8EE-924B-95C8-F3554C5A6C33}"/>
              </a:ext>
            </a:extLst>
          </p:cNvPr>
          <p:cNvGraphicFramePr>
            <a:graphicFrameLocks noGrp="1"/>
          </p:cNvGraphicFramePr>
          <p:nvPr userDrawn="1">
            <p:extLst>
              <p:ext uri="{D42A27DB-BD31-4B8C-83A1-F6EECF244321}">
                <p14:modId xmlns:p14="http://schemas.microsoft.com/office/powerpoint/2010/main" val="705371237"/>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standard screen size (4:3 Ratio) virtual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Virtual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Standard Size</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(4:3 Ratio)</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FFC000"/>
                          </a:solidFill>
                          <a:latin typeface="Arial" panose="020B0604020202020204" pitchFamily="34" charset="0"/>
                          <a:cs typeface="Arial" panose="020B0604020202020204" pitchFamily="34" charset="0"/>
                        </a:rPr>
                        <a:t>36 tall x 48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21" name="Table 20">
            <a:extLst>
              <a:ext uri="{FF2B5EF4-FFF2-40B4-BE49-F238E27FC236}">
                <a16:creationId xmlns:a16="http://schemas.microsoft.com/office/drawing/2014/main" id="{A4F3EC16-686C-AF4E-9849-528B1757E582}"/>
              </a:ext>
            </a:extLst>
          </p:cNvPr>
          <p:cNvGraphicFramePr>
            <a:graphicFrameLocks noGrp="1"/>
          </p:cNvGraphicFramePr>
          <p:nvPr userDrawn="1">
            <p:extLst>
              <p:ext uri="{D42A27DB-BD31-4B8C-83A1-F6EECF244321}">
                <p14:modId xmlns:p14="http://schemas.microsoft.com/office/powerpoint/2010/main" val="141159618"/>
              </p:ext>
            </p:extLst>
          </p:nvPr>
        </p:nvGraphicFramePr>
        <p:xfrm>
          <a:off x="44635119" y="14098"/>
          <a:ext cx="9619281" cy="32847657"/>
        </p:xfrm>
        <a:graphic>
          <a:graphicData uri="http://schemas.openxmlformats.org/drawingml/2006/table">
            <a:tbl>
              <a:tblPr firstRow="1" bandRow="1">
                <a:tableStyleId>{5C22544A-7EE6-4342-B048-85BDC9FD1C3A}</a:tableStyleId>
              </a:tblPr>
              <a:tblGrid>
                <a:gridCol w="3585856">
                  <a:extLst>
                    <a:ext uri="{9D8B030D-6E8A-4147-A177-3AD203B41FA5}">
                      <a16:colId xmlns:a16="http://schemas.microsoft.com/office/drawing/2014/main" val="20000"/>
                    </a:ext>
                  </a:extLst>
                </a:gridCol>
                <a:gridCol w="1199648">
                  <a:extLst>
                    <a:ext uri="{9D8B030D-6E8A-4147-A177-3AD203B41FA5}">
                      <a16:colId xmlns:a16="http://schemas.microsoft.com/office/drawing/2014/main" val="997673227"/>
                    </a:ext>
                  </a:extLst>
                </a:gridCol>
                <a:gridCol w="4833777">
                  <a:extLst>
                    <a:ext uri="{9D8B030D-6E8A-4147-A177-3AD203B41FA5}">
                      <a16:colId xmlns:a16="http://schemas.microsoft.com/office/drawing/2014/main" val="4164475170"/>
                    </a:ext>
                  </a:extLst>
                </a:gridCol>
              </a:tblGrid>
              <a:tr h="1296236">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076923">
                <a:tc gridSpan="3">
                  <a:txBody>
                    <a:bodyPr/>
                    <a:lstStyle/>
                    <a:p>
                      <a:pPr algn="l"/>
                      <a:r>
                        <a:rPr lang="en-US" sz="29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2854805">
                <a:tc gridSpan="3">
                  <a:txBody>
                    <a:bodyPr/>
                    <a:lstStyle/>
                    <a:p>
                      <a:r>
                        <a:rPr lang="en-US" sz="29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sz="8600"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353616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9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91719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672668">
                <a:tc gridSpan="2">
                  <a:txBody>
                    <a:bodyPr/>
                    <a:lstStyle/>
                    <a:p>
                      <a:r>
                        <a:rPr lang="en-US" sz="2900" b="1" dirty="0">
                          <a:solidFill>
                            <a:srgbClr val="FFC000"/>
                          </a:solidFill>
                          <a:latin typeface="Arial" panose="020B0604020202020204" pitchFamily="34" charset="0"/>
                          <a:cs typeface="Arial" panose="020B0604020202020204" pitchFamily="34" charset="0"/>
                        </a:rPr>
                        <a:t>How to</a:t>
                      </a:r>
                      <a:r>
                        <a:rPr lang="en-US" sz="2900" b="1" baseline="0" dirty="0">
                          <a:solidFill>
                            <a:srgbClr val="FFC000"/>
                          </a:solidFill>
                          <a:latin typeface="Arial" panose="020B0604020202020204" pitchFamily="34" charset="0"/>
                          <a:cs typeface="Arial" panose="020B0604020202020204" pitchFamily="34" charset="0"/>
                        </a:rPr>
                        <a:t> preview your poster prior to presenting</a:t>
                      </a:r>
                      <a:endParaRPr lang="en-US" sz="29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sz="86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1743746">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900" b="1" noProof="0" dirty="0">
                          <a:solidFill>
                            <a:srgbClr val="FFC000"/>
                          </a:solidFill>
                          <a:latin typeface="Arial"/>
                          <a:cs typeface="Arial"/>
                        </a:rPr>
                        <a:t>How to present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finish designing your poster and are ready to virtually present it, follow the conference organizers' instructions.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8073404">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Publish, present virtually, share, and discuss!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0" noProof="0" dirty="0">
                          <a:solidFill>
                            <a:schemeClr val="bg1"/>
                          </a:solidFill>
                          <a:latin typeface="Arial"/>
                          <a:cs typeface="Arial"/>
                        </a:rPr>
                        <a:t>Submit your poster and add it to the Research Poster Virtual Library.</a:t>
                      </a:r>
                      <a:br>
                        <a:rPr lang="en-US" sz="2400" b="0" noProof="0" dirty="0">
                          <a:solidFill>
                            <a:srgbClr val="FFC000"/>
                          </a:solidFill>
                          <a:latin typeface="Arial"/>
                          <a:cs typeface="Arial"/>
                        </a:rPr>
                      </a:br>
                      <a:br>
                        <a:rPr lang="en-US" sz="2400" b="0" noProof="0" dirty="0">
                          <a:solidFill>
                            <a:srgbClr val="FFC000"/>
                          </a:solidFill>
                          <a:latin typeface="Arial"/>
                          <a:cs typeface="Arial"/>
                        </a:rPr>
                      </a:br>
                      <a:r>
                        <a:rPr lang="en-US" sz="2400" b="1" noProof="0" dirty="0">
                          <a:solidFill>
                            <a:srgbClr val="FFC000"/>
                          </a:solidFill>
                          <a:latin typeface="Arial"/>
                          <a:cs typeface="Arial"/>
                        </a:rPr>
                        <a:t>Continuous global reach</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0" noProof="0" dirty="0">
                          <a:solidFill>
                            <a:schemeClr val="bg1"/>
                          </a:solidFill>
                          <a:latin typeface="Arial"/>
                          <a:cs typeface="Arial"/>
                        </a:rPr>
                        <a:t>Share your research with thousands of students, educators, scientists, and researchers from all over the United States and the World.</a:t>
                      </a: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b="0" noProof="0" dirty="0">
                        <a:solidFill>
                          <a:srgbClr val="FFC000"/>
                        </a:solidFill>
                        <a:latin typeface="Arial"/>
                        <a:cs typeface="Arial"/>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Full-featured poster showcase included</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0" noProof="0" dirty="0">
                          <a:solidFill>
                            <a:schemeClr val="bg1"/>
                          </a:solidFill>
                          <a:latin typeface="Arial"/>
                          <a:cs typeface="Arial"/>
                        </a:rPr>
                        <a:t>Present your poster on a  professional full-featured and customizable web page that includes full screen functions, social sharing, your own discussion board, private contact form, narration and more.</a:t>
                      </a: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b="0" noProof="0" dirty="0">
                        <a:solidFill>
                          <a:srgbClr val="FFC000"/>
                        </a:solidFill>
                        <a:latin typeface="Arial"/>
                        <a:cs typeface="Arial"/>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Convenience for presenter groups and conference coordinators </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0" noProof="0" dirty="0">
                          <a:solidFill>
                            <a:schemeClr val="bg1"/>
                          </a:solidFill>
                          <a:latin typeface="Arial"/>
                          <a:cs typeface="Arial"/>
                        </a:rPr>
                        <a:t>Published posters can easily be presented at virtual conferences. Perfect solution for organizers of meetings and conferences.</a:t>
                      </a:r>
                      <a:br>
                        <a:rPr lang="en-US" sz="2400" b="0" noProof="0" dirty="0">
                          <a:solidFill>
                            <a:srgbClr val="FFC000"/>
                          </a:solidFill>
                          <a:latin typeface="Arial"/>
                          <a:cs typeface="Arial"/>
                        </a:rPr>
                      </a:br>
                      <a:endParaRPr lang="en-US" sz="2400" b="0" noProof="0" dirty="0">
                        <a:solidFill>
                          <a:srgbClr val="FFC000"/>
                        </a:solidFill>
                        <a:latin typeface="Arial"/>
                        <a:cs typeface="Arial"/>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2900" b="1" noProof="0" dirty="0">
                          <a:solidFill>
                            <a:srgbClr val="FFC000"/>
                          </a:solidFill>
                          <a:latin typeface="Arial"/>
                          <a:cs typeface="Arial"/>
                        </a:rPr>
                        <a:t>https://</a:t>
                      </a:r>
                      <a:r>
                        <a:rPr lang="en-US" sz="2900" b="1" noProof="0" dirty="0" err="1">
                          <a:solidFill>
                            <a:srgbClr val="FFC000"/>
                          </a:solidFill>
                          <a:latin typeface="Arial"/>
                          <a:cs typeface="Arial"/>
                        </a:rPr>
                        <a:t>www.PosterPresentations.com</a:t>
                      </a:r>
                      <a:r>
                        <a:rPr lang="en-US" sz="2900" b="1" noProof="0" dirty="0">
                          <a:solidFill>
                            <a:srgbClr val="FFC000"/>
                          </a:solidFill>
                          <a:latin typeface="Arial"/>
                          <a:cs typeface="Arial"/>
                        </a:rPr>
                        <a:t>/research</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1" noProof="0" dirty="0">
                        <a:solidFill>
                          <a:srgbClr val="FFC000"/>
                        </a:solidFill>
                        <a:latin typeface="Arial"/>
                        <a:cs typeface="Arial"/>
                      </a:endParaRPr>
                    </a:p>
                  </a:txBody>
                  <a:tcPr marL="182880" marT="137160">
                    <a:solidFill>
                      <a:srgbClr val="0033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48051497"/>
                  </a:ext>
                </a:extLst>
              </a:tr>
              <a:tr h="1176075">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500444">
                <a:tc>
                  <a:txBody>
                    <a:bodyPr/>
                    <a:lstStyle/>
                    <a:p>
                      <a:pPr>
                        <a:lnSpc>
                          <a:spcPts val="2600"/>
                        </a:lnSpc>
                      </a:pPr>
                      <a:r>
                        <a:rPr lang="en-US" sz="2100" dirty="0">
                          <a:solidFill>
                            <a:schemeClr val="bg1">
                              <a:lumMod val="85000"/>
                            </a:schemeClr>
                          </a:solidFill>
                          <a:latin typeface="Arial"/>
                          <a:cs typeface="Arial"/>
                        </a:rPr>
                        <a:t>© 2020</a:t>
                      </a:r>
                      <a:r>
                        <a:rPr lang="en-US" sz="2100" baseline="0" dirty="0">
                          <a:solidFill>
                            <a:schemeClr val="bg1">
                              <a:lumMod val="85000"/>
                            </a:schemeClr>
                          </a:solidFill>
                          <a:latin typeface="Arial"/>
                          <a:cs typeface="Arial"/>
                        </a:rPr>
                        <a:t> </a:t>
                      </a:r>
                      <a:r>
                        <a:rPr lang="en-US" sz="2100" dirty="0" err="1">
                          <a:solidFill>
                            <a:schemeClr val="bg1">
                              <a:lumMod val="85000"/>
                            </a:schemeClr>
                          </a:solidFill>
                          <a:latin typeface="Arial"/>
                          <a:cs typeface="Arial"/>
                        </a:rPr>
                        <a:t>PosterPresentations.com</a:t>
                      </a:r>
                      <a:br>
                        <a:rPr lang="en-US" sz="2100" dirty="0">
                          <a:solidFill>
                            <a:schemeClr val="bg1">
                              <a:lumMod val="85000"/>
                            </a:schemeClr>
                          </a:solidFill>
                          <a:latin typeface="Arial"/>
                          <a:cs typeface="Arial"/>
                        </a:rPr>
                      </a:br>
                      <a:r>
                        <a:rPr lang="en-US" sz="2100" dirty="0">
                          <a:solidFill>
                            <a:schemeClr val="bg1">
                              <a:lumMod val="85000"/>
                            </a:schemeClr>
                          </a:solidFill>
                          <a:latin typeface="Arial"/>
                          <a:cs typeface="Arial"/>
                        </a:rPr>
                        <a:t>2117 Fourth Street ,</a:t>
                      </a:r>
                      <a:r>
                        <a:rPr lang="en-US" sz="2100" baseline="0" dirty="0">
                          <a:solidFill>
                            <a:schemeClr val="bg1">
                              <a:lumMod val="85000"/>
                            </a:schemeClr>
                          </a:solidFill>
                          <a:latin typeface="Arial"/>
                          <a:cs typeface="Arial"/>
                        </a:rPr>
                        <a:t> STE C        </a:t>
                      </a:r>
                    </a:p>
                    <a:p>
                      <a:pPr>
                        <a:lnSpc>
                          <a:spcPts val="2600"/>
                        </a:lnSpc>
                      </a:pPr>
                      <a:r>
                        <a:rPr lang="en-US" sz="2100" baseline="0" dirty="0">
                          <a:solidFill>
                            <a:schemeClr val="bg1">
                              <a:lumMod val="85000"/>
                            </a:schemeClr>
                          </a:solidFill>
                          <a:latin typeface="Arial"/>
                          <a:cs typeface="Arial"/>
                        </a:rPr>
                        <a:t>Berkeley CA 94710 USA</a:t>
                      </a:r>
                      <a:endParaRPr lang="en-US" sz="21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21" name="Group 20">
            <a:extLst>
              <a:ext uri="{FF2B5EF4-FFF2-40B4-BE49-F238E27FC236}">
                <a16:creationId xmlns:a16="http://schemas.microsoft.com/office/drawing/2014/main" id="{57415EED-75C2-AE43-A5EF-4E2ABB3FB76B}"/>
              </a:ext>
            </a:extLst>
          </p:cNvPr>
          <p:cNvGrpSpPr/>
          <p:nvPr userDrawn="1"/>
        </p:nvGrpSpPr>
        <p:grpSpPr>
          <a:xfrm>
            <a:off x="-43304" y="11286"/>
            <a:ext cx="43905392" cy="4120075"/>
            <a:chOff x="-43304" y="11286"/>
            <a:chExt cx="43905392" cy="4120075"/>
          </a:xfrm>
        </p:grpSpPr>
        <p:sp>
          <p:nvSpPr>
            <p:cNvPr id="22" name="Rectangle 21">
              <a:extLst>
                <a:ext uri="{FF2B5EF4-FFF2-40B4-BE49-F238E27FC236}">
                  <a16:creationId xmlns:a16="http://schemas.microsoft.com/office/drawing/2014/main" id="{406D62EB-FE0C-0140-83E4-ED5A9E10203A}"/>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F4220B3-A831-9C4F-9226-C23361689523}"/>
                </a:ext>
              </a:extLst>
            </p:cNvPr>
            <p:cNvGrpSpPr/>
            <p:nvPr userDrawn="1"/>
          </p:nvGrpSpPr>
          <p:grpSpPr>
            <a:xfrm>
              <a:off x="-43304" y="11286"/>
              <a:ext cx="43905392" cy="4036528"/>
              <a:chOff x="-14192" y="1382"/>
              <a:chExt cx="27451941" cy="4572641"/>
            </a:xfrm>
          </p:grpSpPr>
          <p:sp>
            <p:nvSpPr>
              <p:cNvPr id="24" name="Rectangle 16">
                <a:extLst>
                  <a:ext uri="{FF2B5EF4-FFF2-40B4-BE49-F238E27FC236}">
                    <a16:creationId xmlns:a16="http://schemas.microsoft.com/office/drawing/2014/main" id="{4376B7FE-11A5-384D-A302-91A839CAE7D7}"/>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16">
                <a:extLst>
                  <a:ext uri="{FF2B5EF4-FFF2-40B4-BE49-F238E27FC236}">
                    <a16:creationId xmlns:a16="http://schemas.microsoft.com/office/drawing/2014/main" id="{730BC0D8-BF0E-1E48-A5BA-DBE5EFF446CB}"/>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7CF719AE-E434-D547-8086-492C8B3F521B}"/>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extLst>
      <p:ext uri="{BB962C8B-B14F-4D97-AF65-F5344CB8AC3E}">
        <p14:creationId xmlns:p14="http://schemas.microsoft.com/office/powerpoint/2010/main" val="910171083"/>
      </p:ext>
    </p:extLst>
  </p:cSld>
  <p:clrMap bg1="lt1" tx1="dk1" bg2="lt2" tx2="dk2" accent1="accent1" accent2="accent2" accent3="accent3" accent4="accent4" accent5="accent5" accent6="accent6" hlink="hlink" folHlink="folHlink"/>
  <p:sldLayoutIdLst>
    <p:sldLayoutId id="2147483660"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1" name="Rounded Rectangle 40"/>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3"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24" name="Group 23">
            <a:extLst>
              <a:ext uri="{FF2B5EF4-FFF2-40B4-BE49-F238E27FC236}">
                <a16:creationId xmlns:a16="http://schemas.microsoft.com/office/drawing/2014/main" id="{B1E7C499-DC71-C947-A6B6-EB19BA774C6A}"/>
              </a:ext>
            </a:extLst>
          </p:cNvPr>
          <p:cNvGrpSpPr/>
          <p:nvPr userDrawn="1"/>
        </p:nvGrpSpPr>
        <p:grpSpPr>
          <a:xfrm>
            <a:off x="-43304" y="11286"/>
            <a:ext cx="43905392" cy="4120075"/>
            <a:chOff x="-43304" y="11286"/>
            <a:chExt cx="43905392" cy="4120075"/>
          </a:xfrm>
        </p:grpSpPr>
        <p:sp>
          <p:nvSpPr>
            <p:cNvPr id="25" name="Rectangle 24">
              <a:extLst>
                <a:ext uri="{FF2B5EF4-FFF2-40B4-BE49-F238E27FC236}">
                  <a16:creationId xmlns:a16="http://schemas.microsoft.com/office/drawing/2014/main" id="{6943A4C9-462C-4248-AA91-7B6B4581B716}"/>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65D9DA6-06BB-E34C-908B-960C1E52E1C3}"/>
                </a:ext>
              </a:extLst>
            </p:cNvPr>
            <p:cNvGrpSpPr/>
            <p:nvPr userDrawn="1"/>
          </p:nvGrpSpPr>
          <p:grpSpPr>
            <a:xfrm>
              <a:off x="-43304" y="11286"/>
              <a:ext cx="43905392" cy="4036528"/>
              <a:chOff x="-14192" y="1382"/>
              <a:chExt cx="27451941" cy="4572641"/>
            </a:xfrm>
          </p:grpSpPr>
          <p:sp>
            <p:nvSpPr>
              <p:cNvPr id="27" name="Rectangle 16">
                <a:extLst>
                  <a:ext uri="{FF2B5EF4-FFF2-40B4-BE49-F238E27FC236}">
                    <a16:creationId xmlns:a16="http://schemas.microsoft.com/office/drawing/2014/main" id="{EC8A9FF7-CCDD-0F43-A972-ADC3A60A8878}"/>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16">
                <a:extLst>
                  <a:ext uri="{FF2B5EF4-FFF2-40B4-BE49-F238E27FC236}">
                    <a16:creationId xmlns:a16="http://schemas.microsoft.com/office/drawing/2014/main" id="{2B58685C-5C24-BB42-BBEC-9D0F1A445A14}"/>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15">
                <a:extLst>
                  <a:ext uri="{FF2B5EF4-FFF2-40B4-BE49-F238E27FC236}">
                    <a16:creationId xmlns:a16="http://schemas.microsoft.com/office/drawing/2014/main" id="{DDBC536C-5EEE-AF48-B458-69E40A47597E}"/>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graphicFrame>
        <p:nvGraphicFramePr>
          <p:cNvPr id="19" name="Table 18">
            <a:extLst>
              <a:ext uri="{FF2B5EF4-FFF2-40B4-BE49-F238E27FC236}">
                <a16:creationId xmlns:a16="http://schemas.microsoft.com/office/drawing/2014/main" id="{6790D863-FD15-EA4E-A05E-375195D23619}"/>
              </a:ext>
            </a:extLst>
          </p:cNvPr>
          <p:cNvGraphicFramePr>
            <a:graphicFrameLocks noGrp="1"/>
          </p:cNvGraphicFramePr>
          <p:nvPr userDrawn="1">
            <p:extLst>
              <p:ext uri="{D42A27DB-BD31-4B8C-83A1-F6EECF244321}">
                <p14:modId xmlns:p14="http://schemas.microsoft.com/office/powerpoint/2010/main" val="705371237"/>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standard screen size (4:3 Ratio) virtual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Virtual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Standard Size</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(4:3 Ratio)</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FFC000"/>
                          </a:solidFill>
                          <a:latin typeface="Arial" panose="020B0604020202020204" pitchFamily="34" charset="0"/>
                          <a:cs typeface="Arial" panose="020B0604020202020204" pitchFamily="34" charset="0"/>
                        </a:rPr>
                        <a:t>36 tall x 48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21" name="Table 20">
            <a:extLst>
              <a:ext uri="{FF2B5EF4-FFF2-40B4-BE49-F238E27FC236}">
                <a16:creationId xmlns:a16="http://schemas.microsoft.com/office/drawing/2014/main" id="{B26B214C-BA5C-1B49-A702-48ED80A7614D}"/>
              </a:ext>
            </a:extLst>
          </p:cNvPr>
          <p:cNvGraphicFramePr>
            <a:graphicFrameLocks noGrp="1"/>
          </p:cNvGraphicFramePr>
          <p:nvPr userDrawn="1">
            <p:extLst>
              <p:ext uri="{D42A27DB-BD31-4B8C-83A1-F6EECF244321}">
                <p14:modId xmlns:p14="http://schemas.microsoft.com/office/powerpoint/2010/main" val="141159618"/>
              </p:ext>
            </p:extLst>
          </p:nvPr>
        </p:nvGraphicFramePr>
        <p:xfrm>
          <a:off x="44635119" y="14098"/>
          <a:ext cx="9619281" cy="32847657"/>
        </p:xfrm>
        <a:graphic>
          <a:graphicData uri="http://schemas.openxmlformats.org/drawingml/2006/table">
            <a:tbl>
              <a:tblPr firstRow="1" bandRow="1">
                <a:tableStyleId>{5C22544A-7EE6-4342-B048-85BDC9FD1C3A}</a:tableStyleId>
              </a:tblPr>
              <a:tblGrid>
                <a:gridCol w="3585856">
                  <a:extLst>
                    <a:ext uri="{9D8B030D-6E8A-4147-A177-3AD203B41FA5}">
                      <a16:colId xmlns:a16="http://schemas.microsoft.com/office/drawing/2014/main" val="20000"/>
                    </a:ext>
                  </a:extLst>
                </a:gridCol>
                <a:gridCol w="1199648">
                  <a:extLst>
                    <a:ext uri="{9D8B030D-6E8A-4147-A177-3AD203B41FA5}">
                      <a16:colId xmlns:a16="http://schemas.microsoft.com/office/drawing/2014/main" val="997673227"/>
                    </a:ext>
                  </a:extLst>
                </a:gridCol>
                <a:gridCol w="4833777">
                  <a:extLst>
                    <a:ext uri="{9D8B030D-6E8A-4147-A177-3AD203B41FA5}">
                      <a16:colId xmlns:a16="http://schemas.microsoft.com/office/drawing/2014/main" val="4164475170"/>
                    </a:ext>
                  </a:extLst>
                </a:gridCol>
              </a:tblGrid>
              <a:tr h="1296236">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076923">
                <a:tc gridSpan="3">
                  <a:txBody>
                    <a:bodyPr/>
                    <a:lstStyle/>
                    <a:p>
                      <a:pPr algn="l"/>
                      <a:r>
                        <a:rPr lang="en-US" sz="29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2854805">
                <a:tc gridSpan="3">
                  <a:txBody>
                    <a:bodyPr/>
                    <a:lstStyle/>
                    <a:p>
                      <a:r>
                        <a:rPr lang="en-US" sz="29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sz="8600"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353616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9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91719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672668">
                <a:tc gridSpan="2">
                  <a:txBody>
                    <a:bodyPr/>
                    <a:lstStyle/>
                    <a:p>
                      <a:r>
                        <a:rPr lang="en-US" sz="2900" b="1" dirty="0">
                          <a:solidFill>
                            <a:srgbClr val="FFC000"/>
                          </a:solidFill>
                          <a:latin typeface="Arial" panose="020B0604020202020204" pitchFamily="34" charset="0"/>
                          <a:cs typeface="Arial" panose="020B0604020202020204" pitchFamily="34" charset="0"/>
                        </a:rPr>
                        <a:t>How to</a:t>
                      </a:r>
                      <a:r>
                        <a:rPr lang="en-US" sz="2900" b="1" baseline="0" dirty="0">
                          <a:solidFill>
                            <a:srgbClr val="FFC000"/>
                          </a:solidFill>
                          <a:latin typeface="Arial" panose="020B0604020202020204" pitchFamily="34" charset="0"/>
                          <a:cs typeface="Arial" panose="020B0604020202020204" pitchFamily="34" charset="0"/>
                        </a:rPr>
                        <a:t> preview your poster prior to presenting</a:t>
                      </a:r>
                      <a:endParaRPr lang="en-US" sz="29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sz="86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1743746">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900" b="1" noProof="0" dirty="0">
                          <a:solidFill>
                            <a:srgbClr val="FFC000"/>
                          </a:solidFill>
                          <a:latin typeface="Arial"/>
                          <a:cs typeface="Arial"/>
                        </a:rPr>
                        <a:t>How to present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finish designing your poster and are ready to virtually present it, follow the conference organizers' instructions.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8073404">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Publish, present virtually, share, and discuss!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0" noProof="0" dirty="0">
                          <a:solidFill>
                            <a:schemeClr val="bg1"/>
                          </a:solidFill>
                          <a:latin typeface="Arial"/>
                          <a:cs typeface="Arial"/>
                        </a:rPr>
                        <a:t>Submit your poster and add it to the Research Poster Virtual Library.</a:t>
                      </a:r>
                      <a:br>
                        <a:rPr lang="en-US" sz="2400" b="0" noProof="0" dirty="0">
                          <a:solidFill>
                            <a:srgbClr val="FFC000"/>
                          </a:solidFill>
                          <a:latin typeface="Arial"/>
                          <a:cs typeface="Arial"/>
                        </a:rPr>
                      </a:br>
                      <a:br>
                        <a:rPr lang="en-US" sz="2400" b="0" noProof="0" dirty="0">
                          <a:solidFill>
                            <a:srgbClr val="FFC000"/>
                          </a:solidFill>
                          <a:latin typeface="Arial"/>
                          <a:cs typeface="Arial"/>
                        </a:rPr>
                      </a:br>
                      <a:r>
                        <a:rPr lang="en-US" sz="2400" b="1" noProof="0" dirty="0">
                          <a:solidFill>
                            <a:srgbClr val="FFC000"/>
                          </a:solidFill>
                          <a:latin typeface="Arial"/>
                          <a:cs typeface="Arial"/>
                        </a:rPr>
                        <a:t>Continuous global reach</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0" noProof="0" dirty="0">
                          <a:solidFill>
                            <a:schemeClr val="bg1"/>
                          </a:solidFill>
                          <a:latin typeface="Arial"/>
                          <a:cs typeface="Arial"/>
                        </a:rPr>
                        <a:t>Share your research with thousands of students, educators, scientists, and researchers from all over the United States and the World.</a:t>
                      </a: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b="0" noProof="0" dirty="0">
                        <a:solidFill>
                          <a:srgbClr val="FFC000"/>
                        </a:solidFill>
                        <a:latin typeface="Arial"/>
                        <a:cs typeface="Arial"/>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Full-featured poster showcase included</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0" noProof="0" dirty="0">
                          <a:solidFill>
                            <a:schemeClr val="bg1"/>
                          </a:solidFill>
                          <a:latin typeface="Arial"/>
                          <a:cs typeface="Arial"/>
                        </a:rPr>
                        <a:t>Present your poster on a  professional full-featured and customizable web page that includes full screen functions, social sharing, your own discussion board, private contact form, narration and more.</a:t>
                      </a: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b="0" noProof="0" dirty="0">
                        <a:solidFill>
                          <a:srgbClr val="FFC000"/>
                        </a:solidFill>
                        <a:latin typeface="Arial"/>
                        <a:cs typeface="Arial"/>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Convenience for presenter groups and conference coordinators </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0" noProof="0" dirty="0">
                          <a:solidFill>
                            <a:schemeClr val="bg1"/>
                          </a:solidFill>
                          <a:latin typeface="Arial"/>
                          <a:cs typeface="Arial"/>
                        </a:rPr>
                        <a:t>Published posters can easily be presented at virtual conferences. Perfect solution for organizers of meetings and conferences.</a:t>
                      </a:r>
                      <a:br>
                        <a:rPr lang="en-US" sz="2400" b="0" noProof="0" dirty="0">
                          <a:solidFill>
                            <a:srgbClr val="FFC000"/>
                          </a:solidFill>
                          <a:latin typeface="Arial"/>
                          <a:cs typeface="Arial"/>
                        </a:rPr>
                      </a:br>
                      <a:endParaRPr lang="en-US" sz="2400" b="0" noProof="0" dirty="0">
                        <a:solidFill>
                          <a:srgbClr val="FFC000"/>
                        </a:solidFill>
                        <a:latin typeface="Arial"/>
                        <a:cs typeface="Arial"/>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2900" b="1" noProof="0" dirty="0">
                          <a:solidFill>
                            <a:srgbClr val="FFC000"/>
                          </a:solidFill>
                          <a:latin typeface="Arial"/>
                          <a:cs typeface="Arial"/>
                        </a:rPr>
                        <a:t>https://</a:t>
                      </a:r>
                      <a:r>
                        <a:rPr lang="en-US" sz="2900" b="1" noProof="0" dirty="0" err="1">
                          <a:solidFill>
                            <a:srgbClr val="FFC000"/>
                          </a:solidFill>
                          <a:latin typeface="Arial"/>
                          <a:cs typeface="Arial"/>
                        </a:rPr>
                        <a:t>www.PosterPresentations.com</a:t>
                      </a:r>
                      <a:r>
                        <a:rPr lang="en-US" sz="2900" b="1" noProof="0" dirty="0">
                          <a:solidFill>
                            <a:srgbClr val="FFC000"/>
                          </a:solidFill>
                          <a:latin typeface="Arial"/>
                          <a:cs typeface="Arial"/>
                        </a:rPr>
                        <a:t>/research</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1" noProof="0" dirty="0">
                        <a:solidFill>
                          <a:srgbClr val="FFC000"/>
                        </a:solidFill>
                        <a:latin typeface="Arial"/>
                        <a:cs typeface="Arial"/>
                      </a:endParaRPr>
                    </a:p>
                  </a:txBody>
                  <a:tcPr marL="182880" marT="137160">
                    <a:solidFill>
                      <a:srgbClr val="0033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48051497"/>
                  </a:ext>
                </a:extLst>
              </a:tr>
              <a:tr h="1176075">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500444">
                <a:tc>
                  <a:txBody>
                    <a:bodyPr/>
                    <a:lstStyle/>
                    <a:p>
                      <a:pPr>
                        <a:lnSpc>
                          <a:spcPts val="2600"/>
                        </a:lnSpc>
                      </a:pPr>
                      <a:r>
                        <a:rPr lang="en-US" sz="2100" dirty="0">
                          <a:solidFill>
                            <a:schemeClr val="bg1">
                              <a:lumMod val="85000"/>
                            </a:schemeClr>
                          </a:solidFill>
                          <a:latin typeface="Arial"/>
                          <a:cs typeface="Arial"/>
                        </a:rPr>
                        <a:t>© 2020</a:t>
                      </a:r>
                      <a:r>
                        <a:rPr lang="en-US" sz="2100" baseline="0" dirty="0">
                          <a:solidFill>
                            <a:schemeClr val="bg1">
                              <a:lumMod val="85000"/>
                            </a:schemeClr>
                          </a:solidFill>
                          <a:latin typeface="Arial"/>
                          <a:cs typeface="Arial"/>
                        </a:rPr>
                        <a:t> </a:t>
                      </a:r>
                      <a:r>
                        <a:rPr lang="en-US" sz="2100" dirty="0" err="1">
                          <a:solidFill>
                            <a:schemeClr val="bg1">
                              <a:lumMod val="85000"/>
                            </a:schemeClr>
                          </a:solidFill>
                          <a:latin typeface="Arial"/>
                          <a:cs typeface="Arial"/>
                        </a:rPr>
                        <a:t>PosterPresentations.com</a:t>
                      </a:r>
                      <a:br>
                        <a:rPr lang="en-US" sz="2100" dirty="0">
                          <a:solidFill>
                            <a:schemeClr val="bg1">
                              <a:lumMod val="85000"/>
                            </a:schemeClr>
                          </a:solidFill>
                          <a:latin typeface="Arial"/>
                          <a:cs typeface="Arial"/>
                        </a:rPr>
                      </a:br>
                      <a:r>
                        <a:rPr lang="en-US" sz="2100" dirty="0">
                          <a:solidFill>
                            <a:schemeClr val="bg1">
                              <a:lumMod val="85000"/>
                            </a:schemeClr>
                          </a:solidFill>
                          <a:latin typeface="Arial"/>
                          <a:cs typeface="Arial"/>
                        </a:rPr>
                        <a:t>2117 Fourth Street ,</a:t>
                      </a:r>
                      <a:r>
                        <a:rPr lang="en-US" sz="2100" baseline="0" dirty="0">
                          <a:solidFill>
                            <a:schemeClr val="bg1">
                              <a:lumMod val="85000"/>
                            </a:schemeClr>
                          </a:solidFill>
                          <a:latin typeface="Arial"/>
                          <a:cs typeface="Arial"/>
                        </a:rPr>
                        <a:t> STE C        </a:t>
                      </a:r>
                    </a:p>
                    <a:p>
                      <a:pPr>
                        <a:lnSpc>
                          <a:spcPts val="2600"/>
                        </a:lnSpc>
                      </a:pPr>
                      <a:r>
                        <a:rPr lang="en-US" sz="2100" baseline="0" dirty="0">
                          <a:solidFill>
                            <a:schemeClr val="bg1">
                              <a:lumMod val="85000"/>
                            </a:schemeClr>
                          </a:solidFill>
                          <a:latin typeface="Arial"/>
                          <a:cs typeface="Arial"/>
                        </a:rPr>
                        <a:t>Berkeley CA 94710 USA</a:t>
                      </a:r>
                      <a:endParaRPr lang="en-US" sz="21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 name="Rounded Rectangle 36"/>
          <p:cNvSpPr/>
          <p:nvPr userDrawn="1"/>
        </p:nvSpPr>
        <p:spPr>
          <a:xfrm>
            <a:off x="922338"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32883582"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11442847" y="4691266"/>
            <a:ext cx="20978625" cy="26518273"/>
          </a:xfrm>
          <a:prstGeom prst="roundRect">
            <a:avLst>
              <a:gd name="adj" fmla="val 9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8"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23" name="Group 22">
            <a:extLst>
              <a:ext uri="{FF2B5EF4-FFF2-40B4-BE49-F238E27FC236}">
                <a16:creationId xmlns:a16="http://schemas.microsoft.com/office/drawing/2014/main" id="{88AEE462-59D9-BC48-B1CD-C78EEF40212C}"/>
              </a:ext>
            </a:extLst>
          </p:cNvPr>
          <p:cNvGrpSpPr/>
          <p:nvPr userDrawn="1"/>
        </p:nvGrpSpPr>
        <p:grpSpPr>
          <a:xfrm>
            <a:off x="-43304" y="11286"/>
            <a:ext cx="43905392" cy="4120075"/>
            <a:chOff x="-43304" y="11286"/>
            <a:chExt cx="43905392" cy="4120075"/>
          </a:xfrm>
        </p:grpSpPr>
        <p:sp>
          <p:nvSpPr>
            <p:cNvPr id="24" name="Rectangle 23">
              <a:extLst>
                <a:ext uri="{FF2B5EF4-FFF2-40B4-BE49-F238E27FC236}">
                  <a16:creationId xmlns:a16="http://schemas.microsoft.com/office/drawing/2014/main" id="{31DAC20A-9B7F-7A4C-88ED-929E01D223C9}"/>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B8F40EC8-624E-234C-A5E5-CC7794589EA0}"/>
                </a:ext>
              </a:extLst>
            </p:cNvPr>
            <p:cNvGrpSpPr/>
            <p:nvPr userDrawn="1"/>
          </p:nvGrpSpPr>
          <p:grpSpPr>
            <a:xfrm>
              <a:off x="-43304" y="11286"/>
              <a:ext cx="43905392" cy="4036528"/>
              <a:chOff x="-14192" y="1382"/>
              <a:chExt cx="27451941" cy="4572641"/>
            </a:xfrm>
          </p:grpSpPr>
          <p:sp>
            <p:nvSpPr>
              <p:cNvPr id="26" name="Rectangle 16">
                <a:extLst>
                  <a:ext uri="{FF2B5EF4-FFF2-40B4-BE49-F238E27FC236}">
                    <a16:creationId xmlns:a16="http://schemas.microsoft.com/office/drawing/2014/main" id="{B0D06FD9-1BB8-8649-9A78-C78934370C9B}"/>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2F081DFA-F21A-9E41-911A-1B69711D97EE}"/>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5425DB9E-358C-EE4C-8D75-8947C8800C66}"/>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graphicFrame>
        <p:nvGraphicFramePr>
          <p:cNvPr id="20" name="Table 19">
            <a:extLst>
              <a:ext uri="{FF2B5EF4-FFF2-40B4-BE49-F238E27FC236}">
                <a16:creationId xmlns:a16="http://schemas.microsoft.com/office/drawing/2014/main" id="{26FD40EC-D669-0D47-9426-C7D33C6C9911}"/>
              </a:ext>
            </a:extLst>
          </p:cNvPr>
          <p:cNvGraphicFramePr>
            <a:graphicFrameLocks noGrp="1"/>
          </p:cNvGraphicFramePr>
          <p:nvPr userDrawn="1">
            <p:extLst>
              <p:ext uri="{D42A27DB-BD31-4B8C-83A1-F6EECF244321}">
                <p14:modId xmlns:p14="http://schemas.microsoft.com/office/powerpoint/2010/main" val="705371237"/>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standard screen size (4:3 Ratio) virtual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Virtual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Standard Size</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(4:3 Ratio)</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0" baseline="0" dirty="0">
                          <a:solidFill>
                            <a:srgbClr val="FFC000"/>
                          </a:solidFill>
                          <a:latin typeface="Arial" panose="020B0604020202020204" pitchFamily="34" charset="0"/>
                          <a:cs typeface="Arial" panose="020B0604020202020204" pitchFamily="34" charset="0"/>
                        </a:rPr>
                        <a:t>36 tall x 48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8" name="Table 17">
            <a:extLst>
              <a:ext uri="{FF2B5EF4-FFF2-40B4-BE49-F238E27FC236}">
                <a16:creationId xmlns:a16="http://schemas.microsoft.com/office/drawing/2014/main" id="{67726B5F-5361-F845-9625-65EF550C6168}"/>
              </a:ext>
            </a:extLst>
          </p:cNvPr>
          <p:cNvGraphicFramePr>
            <a:graphicFrameLocks noGrp="1"/>
          </p:cNvGraphicFramePr>
          <p:nvPr userDrawn="1">
            <p:extLst>
              <p:ext uri="{D42A27DB-BD31-4B8C-83A1-F6EECF244321}">
                <p14:modId xmlns:p14="http://schemas.microsoft.com/office/powerpoint/2010/main" val="141159618"/>
              </p:ext>
            </p:extLst>
          </p:nvPr>
        </p:nvGraphicFramePr>
        <p:xfrm>
          <a:off x="44635119" y="14098"/>
          <a:ext cx="9619281" cy="32847657"/>
        </p:xfrm>
        <a:graphic>
          <a:graphicData uri="http://schemas.openxmlformats.org/drawingml/2006/table">
            <a:tbl>
              <a:tblPr firstRow="1" bandRow="1">
                <a:tableStyleId>{5C22544A-7EE6-4342-B048-85BDC9FD1C3A}</a:tableStyleId>
              </a:tblPr>
              <a:tblGrid>
                <a:gridCol w="3585856">
                  <a:extLst>
                    <a:ext uri="{9D8B030D-6E8A-4147-A177-3AD203B41FA5}">
                      <a16:colId xmlns:a16="http://schemas.microsoft.com/office/drawing/2014/main" val="20000"/>
                    </a:ext>
                  </a:extLst>
                </a:gridCol>
                <a:gridCol w="1199648">
                  <a:extLst>
                    <a:ext uri="{9D8B030D-6E8A-4147-A177-3AD203B41FA5}">
                      <a16:colId xmlns:a16="http://schemas.microsoft.com/office/drawing/2014/main" val="997673227"/>
                    </a:ext>
                  </a:extLst>
                </a:gridCol>
                <a:gridCol w="4833777">
                  <a:extLst>
                    <a:ext uri="{9D8B030D-6E8A-4147-A177-3AD203B41FA5}">
                      <a16:colId xmlns:a16="http://schemas.microsoft.com/office/drawing/2014/main" val="4164475170"/>
                    </a:ext>
                  </a:extLst>
                </a:gridCol>
              </a:tblGrid>
              <a:tr h="1296236">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076923">
                <a:tc gridSpan="3">
                  <a:txBody>
                    <a:bodyPr/>
                    <a:lstStyle/>
                    <a:p>
                      <a:pPr algn="l"/>
                      <a:r>
                        <a:rPr lang="en-US" sz="29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2854805">
                <a:tc gridSpan="3">
                  <a:txBody>
                    <a:bodyPr/>
                    <a:lstStyle/>
                    <a:p>
                      <a:r>
                        <a:rPr lang="en-US" sz="29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sz="8600"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353616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9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91719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672668">
                <a:tc gridSpan="2">
                  <a:txBody>
                    <a:bodyPr/>
                    <a:lstStyle/>
                    <a:p>
                      <a:r>
                        <a:rPr lang="en-US" sz="2900" b="1" dirty="0">
                          <a:solidFill>
                            <a:srgbClr val="FFC000"/>
                          </a:solidFill>
                          <a:latin typeface="Arial" panose="020B0604020202020204" pitchFamily="34" charset="0"/>
                          <a:cs typeface="Arial" panose="020B0604020202020204" pitchFamily="34" charset="0"/>
                        </a:rPr>
                        <a:t>How to</a:t>
                      </a:r>
                      <a:r>
                        <a:rPr lang="en-US" sz="2900" b="1" baseline="0" dirty="0">
                          <a:solidFill>
                            <a:srgbClr val="FFC000"/>
                          </a:solidFill>
                          <a:latin typeface="Arial" panose="020B0604020202020204" pitchFamily="34" charset="0"/>
                          <a:cs typeface="Arial" panose="020B0604020202020204" pitchFamily="34" charset="0"/>
                        </a:rPr>
                        <a:t> preview your poster prior to presenting</a:t>
                      </a:r>
                      <a:endParaRPr lang="en-US" sz="29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sz="86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1743746">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900" b="1" noProof="0" dirty="0">
                          <a:solidFill>
                            <a:srgbClr val="FFC000"/>
                          </a:solidFill>
                          <a:latin typeface="Arial"/>
                          <a:cs typeface="Arial"/>
                        </a:rPr>
                        <a:t>How to present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finish designing your poster and are ready to virtually present it, follow the conference organizers' instructions.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a:cs typeface="Arial"/>
                      </a:endParaRP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8073404">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Publish, present virtually, share, and discuss!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0" noProof="0" dirty="0">
                          <a:solidFill>
                            <a:schemeClr val="bg1"/>
                          </a:solidFill>
                          <a:latin typeface="Arial"/>
                          <a:cs typeface="Arial"/>
                        </a:rPr>
                        <a:t>Submit your poster and add it to the Research Poster Virtual Library.</a:t>
                      </a:r>
                      <a:br>
                        <a:rPr lang="en-US" sz="2400" b="0" noProof="0" dirty="0">
                          <a:solidFill>
                            <a:srgbClr val="FFC000"/>
                          </a:solidFill>
                          <a:latin typeface="Arial"/>
                          <a:cs typeface="Arial"/>
                        </a:rPr>
                      </a:br>
                      <a:br>
                        <a:rPr lang="en-US" sz="2400" b="0" noProof="0" dirty="0">
                          <a:solidFill>
                            <a:srgbClr val="FFC000"/>
                          </a:solidFill>
                          <a:latin typeface="Arial"/>
                          <a:cs typeface="Arial"/>
                        </a:rPr>
                      </a:br>
                      <a:r>
                        <a:rPr lang="en-US" sz="2400" b="1" noProof="0" dirty="0">
                          <a:solidFill>
                            <a:srgbClr val="FFC000"/>
                          </a:solidFill>
                          <a:latin typeface="Arial"/>
                          <a:cs typeface="Arial"/>
                        </a:rPr>
                        <a:t>Continuous global reach</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0" noProof="0" dirty="0">
                          <a:solidFill>
                            <a:schemeClr val="bg1"/>
                          </a:solidFill>
                          <a:latin typeface="Arial"/>
                          <a:cs typeface="Arial"/>
                        </a:rPr>
                        <a:t>Share your research with thousands of students, educators, scientists, and researchers from all over the United States and the World.</a:t>
                      </a: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b="0" noProof="0" dirty="0">
                        <a:solidFill>
                          <a:srgbClr val="FFC000"/>
                        </a:solidFill>
                        <a:latin typeface="Arial"/>
                        <a:cs typeface="Arial"/>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Full-featured poster showcase included</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0" noProof="0" dirty="0">
                          <a:solidFill>
                            <a:schemeClr val="bg1"/>
                          </a:solidFill>
                          <a:latin typeface="Arial"/>
                          <a:cs typeface="Arial"/>
                        </a:rPr>
                        <a:t>Present your poster on a  professional full-featured and customizable web page that includes full screen functions, social sharing, your own discussion board, private contact form, narration and more.</a:t>
                      </a: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b="0" noProof="0" dirty="0">
                        <a:solidFill>
                          <a:srgbClr val="FFC000"/>
                        </a:solidFill>
                        <a:latin typeface="Arial"/>
                        <a:cs typeface="Arial"/>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Convenience for presenter groups and conference coordinators </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0" noProof="0" dirty="0">
                          <a:solidFill>
                            <a:schemeClr val="bg1"/>
                          </a:solidFill>
                          <a:latin typeface="Arial"/>
                          <a:cs typeface="Arial"/>
                        </a:rPr>
                        <a:t>Published posters can easily be presented at virtual conferences. Perfect solution for organizers of meetings and conferences.</a:t>
                      </a:r>
                      <a:br>
                        <a:rPr lang="en-US" sz="2400" b="0" noProof="0" dirty="0">
                          <a:solidFill>
                            <a:srgbClr val="FFC000"/>
                          </a:solidFill>
                          <a:latin typeface="Arial"/>
                          <a:cs typeface="Arial"/>
                        </a:rPr>
                      </a:br>
                      <a:endParaRPr lang="en-US" sz="2400" b="0" noProof="0" dirty="0">
                        <a:solidFill>
                          <a:srgbClr val="FFC000"/>
                        </a:solidFill>
                        <a:latin typeface="Arial"/>
                        <a:cs typeface="Arial"/>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2900" b="1" noProof="0" dirty="0">
                          <a:solidFill>
                            <a:srgbClr val="FFC000"/>
                          </a:solidFill>
                          <a:latin typeface="Arial"/>
                          <a:cs typeface="Arial"/>
                        </a:rPr>
                        <a:t>https://</a:t>
                      </a:r>
                      <a:r>
                        <a:rPr lang="en-US" sz="2900" b="1" noProof="0" dirty="0" err="1">
                          <a:solidFill>
                            <a:srgbClr val="FFC000"/>
                          </a:solidFill>
                          <a:latin typeface="Arial"/>
                          <a:cs typeface="Arial"/>
                        </a:rPr>
                        <a:t>www.PosterPresentations.com</a:t>
                      </a:r>
                      <a:r>
                        <a:rPr lang="en-US" sz="2900" b="1" noProof="0" dirty="0">
                          <a:solidFill>
                            <a:srgbClr val="FFC000"/>
                          </a:solidFill>
                          <a:latin typeface="Arial"/>
                          <a:cs typeface="Arial"/>
                        </a:rPr>
                        <a:t>/research</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1" noProof="0" dirty="0">
                        <a:solidFill>
                          <a:srgbClr val="FFC000"/>
                        </a:solidFill>
                        <a:latin typeface="Arial"/>
                        <a:cs typeface="Arial"/>
                      </a:endParaRPr>
                    </a:p>
                  </a:txBody>
                  <a:tcPr marL="182880" marT="137160">
                    <a:solidFill>
                      <a:srgbClr val="0033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48051497"/>
                  </a:ext>
                </a:extLst>
              </a:tr>
              <a:tr h="1176075">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500444">
                <a:tc>
                  <a:txBody>
                    <a:bodyPr/>
                    <a:lstStyle/>
                    <a:p>
                      <a:pPr>
                        <a:lnSpc>
                          <a:spcPts val="2600"/>
                        </a:lnSpc>
                      </a:pPr>
                      <a:r>
                        <a:rPr lang="en-US" sz="2100" dirty="0">
                          <a:solidFill>
                            <a:schemeClr val="bg1">
                              <a:lumMod val="85000"/>
                            </a:schemeClr>
                          </a:solidFill>
                          <a:latin typeface="Arial"/>
                          <a:cs typeface="Arial"/>
                        </a:rPr>
                        <a:t>© 2020</a:t>
                      </a:r>
                      <a:r>
                        <a:rPr lang="en-US" sz="2100" baseline="0" dirty="0">
                          <a:solidFill>
                            <a:schemeClr val="bg1">
                              <a:lumMod val="85000"/>
                            </a:schemeClr>
                          </a:solidFill>
                          <a:latin typeface="Arial"/>
                          <a:cs typeface="Arial"/>
                        </a:rPr>
                        <a:t> </a:t>
                      </a:r>
                      <a:r>
                        <a:rPr lang="en-US" sz="2100" dirty="0" err="1">
                          <a:solidFill>
                            <a:schemeClr val="bg1">
                              <a:lumMod val="85000"/>
                            </a:schemeClr>
                          </a:solidFill>
                          <a:latin typeface="Arial"/>
                          <a:cs typeface="Arial"/>
                        </a:rPr>
                        <a:t>PosterPresentations.com</a:t>
                      </a:r>
                      <a:br>
                        <a:rPr lang="en-US" sz="2100" dirty="0">
                          <a:solidFill>
                            <a:schemeClr val="bg1">
                              <a:lumMod val="85000"/>
                            </a:schemeClr>
                          </a:solidFill>
                          <a:latin typeface="Arial"/>
                          <a:cs typeface="Arial"/>
                        </a:rPr>
                      </a:br>
                      <a:r>
                        <a:rPr lang="en-US" sz="2100" dirty="0">
                          <a:solidFill>
                            <a:schemeClr val="bg1">
                              <a:lumMod val="85000"/>
                            </a:schemeClr>
                          </a:solidFill>
                          <a:latin typeface="Arial"/>
                          <a:cs typeface="Arial"/>
                        </a:rPr>
                        <a:t>2117 Fourth Street ,</a:t>
                      </a:r>
                      <a:r>
                        <a:rPr lang="en-US" sz="2100" baseline="0" dirty="0">
                          <a:solidFill>
                            <a:schemeClr val="bg1">
                              <a:lumMod val="85000"/>
                            </a:schemeClr>
                          </a:solidFill>
                          <a:latin typeface="Arial"/>
                          <a:cs typeface="Arial"/>
                        </a:rPr>
                        <a:t> STE C        </a:t>
                      </a:r>
                    </a:p>
                    <a:p>
                      <a:pPr>
                        <a:lnSpc>
                          <a:spcPts val="2600"/>
                        </a:lnSpc>
                      </a:pPr>
                      <a:r>
                        <a:rPr lang="en-US" sz="2100" baseline="0" dirty="0">
                          <a:solidFill>
                            <a:schemeClr val="bg1">
                              <a:lumMod val="85000"/>
                            </a:schemeClr>
                          </a:solidFill>
                          <a:latin typeface="Arial"/>
                          <a:cs typeface="Arial"/>
                        </a:rPr>
                        <a:t>Berkeley CA 94710 USA</a:t>
                      </a:r>
                      <a:endParaRPr lang="en-US" sz="21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5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41C1F9-CB9F-2E41-8F4E-E30775235A68}"/>
              </a:ext>
            </a:extLst>
          </p:cNvPr>
          <p:cNvSpPr>
            <a:spLocks noGrp="1"/>
          </p:cNvSpPr>
          <p:nvPr>
            <p:ph type="body" sz="quarter" idx="10"/>
          </p:nvPr>
        </p:nvSpPr>
        <p:spPr>
          <a:xfrm>
            <a:off x="459674" y="5503831"/>
            <a:ext cx="10056813" cy="2000525"/>
          </a:xfrm>
        </p:spPr>
        <p:txBody>
          <a:bodyPr/>
          <a:lstStyle/>
          <a:p>
            <a:r>
              <a:rPr lang="en-US" dirty="0"/>
              <a:t>Mitigating the effects of global warming using numerical methods and modeling derived from the Navier Stokes equations has yielded critical predictions and </a:t>
            </a:r>
            <a:r>
              <a:rPr lang="en-US" dirty="0" err="1"/>
              <a:t>measurementations</a:t>
            </a:r>
            <a:r>
              <a:rPr lang="en-US" dirty="0"/>
              <a:t> for ocean and atmospherics weather patterns. </a:t>
            </a:r>
          </a:p>
        </p:txBody>
      </p:sp>
      <p:sp>
        <p:nvSpPr>
          <p:cNvPr id="3" name="Text Placeholder 2">
            <a:extLst>
              <a:ext uri="{FF2B5EF4-FFF2-40B4-BE49-F238E27FC236}">
                <a16:creationId xmlns:a16="http://schemas.microsoft.com/office/drawing/2014/main" id="{6505A1A5-8374-C843-9794-BF18BA65E45D}"/>
              </a:ext>
            </a:extLst>
          </p:cNvPr>
          <p:cNvSpPr>
            <a:spLocks noGrp="1"/>
          </p:cNvSpPr>
          <p:nvPr>
            <p:ph type="body" sz="quarter" idx="11"/>
          </p:nvPr>
        </p:nvSpPr>
        <p:spPr/>
        <p:txBody>
          <a:bodyPr/>
          <a:lstStyle/>
          <a:p>
            <a:r>
              <a:rPr lang="en-US" dirty="0"/>
              <a:t>Motivation &amp; Overview </a:t>
            </a:r>
          </a:p>
        </p:txBody>
      </p:sp>
      <p:sp>
        <p:nvSpPr>
          <p:cNvPr id="4" name="Text Placeholder 3">
            <a:extLst>
              <a:ext uri="{FF2B5EF4-FFF2-40B4-BE49-F238E27FC236}">
                <a16:creationId xmlns:a16="http://schemas.microsoft.com/office/drawing/2014/main" id="{713AE608-EE2A-9448-8782-D56B6558B121}"/>
              </a:ext>
            </a:extLst>
          </p:cNvPr>
          <p:cNvSpPr>
            <a:spLocks noGrp="1"/>
          </p:cNvSpPr>
          <p:nvPr>
            <p:ph type="body" sz="quarter" idx="20"/>
          </p:nvPr>
        </p:nvSpPr>
        <p:spPr>
          <a:xfrm>
            <a:off x="488040" y="18355243"/>
            <a:ext cx="10038662" cy="754045"/>
          </a:xfrm>
        </p:spPr>
        <p:txBody>
          <a:bodyPr/>
          <a:lstStyle/>
          <a:p>
            <a:r>
              <a:rPr lang="en-US" dirty="0"/>
              <a:t>Euler's Method</a:t>
            </a:r>
          </a:p>
        </p:txBody>
      </p:sp>
      <p:sp>
        <p:nvSpPr>
          <p:cNvPr id="5" name="Text Placeholder 4">
            <a:extLst>
              <a:ext uri="{FF2B5EF4-FFF2-40B4-BE49-F238E27FC236}">
                <a16:creationId xmlns:a16="http://schemas.microsoft.com/office/drawing/2014/main" id="{A40C692E-DD53-4D4F-86AF-7EEB9DFE4DBD}"/>
              </a:ext>
            </a:extLst>
          </p:cNvPr>
          <p:cNvSpPr>
            <a:spLocks noGrp="1"/>
          </p:cNvSpPr>
          <p:nvPr>
            <p:ph type="body" sz="quarter" idx="21"/>
          </p:nvPr>
        </p:nvSpPr>
        <p:spPr/>
        <p:txBody>
          <a:bodyPr/>
          <a:lstStyle/>
          <a:p>
            <a:endParaRPr lang="en-US"/>
          </a:p>
        </p:txBody>
      </p:sp>
      <p:sp>
        <p:nvSpPr>
          <p:cNvPr id="6" name="Text Placeholder 5">
            <a:extLst>
              <a:ext uri="{FF2B5EF4-FFF2-40B4-BE49-F238E27FC236}">
                <a16:creationId xmlns:a16="http://schemas.microsoft.com/office/drawing/2014/main" id="{FAC4A51A-C412-9B40-BA5C-BF88E2499A3F}"/>
              </a:ext>
            </a:extLst>
          </p:cNvPr>
          <p:cNvSpPr>
            <a:spLocks noGrp="1"/>
          </p:cNvSpPr>
          <p:nvPr>
            <p:ph type="body" sz="quarter" idx="22"/>
          </p:nvPr>
        </p:nvSpPr>
        <p:spPr/>
        <p:txBody>
          <a:bodyPr/>
          <a:lstStyle/>
          <a:p>
            <a:r>
              <a:rPr lang="en-US" dirty="0" err="1"/>
              <a:t>Heun’s</a:t>
            </a:r>
            <a:r>
              <a:rPr lang="en-US" dirty="0"/>
              <a:t> Method </a:t>
            </a:r>
          </a:p>
        </p:txBody>
      </p:sp>
      <p:sp>
        <p:nvSpPr>
          <p:cNvPr id="7" name="Text Placeholder 6">
            <a:extLst>
              <a:ext uri="{FF2B5EF4-FFF2-40B4-BE49-F238E27FC236}">
                <a16:creationId xmlns:a16="http://schemas.microsoft.com/office/drawing/2014/main" id="{531474DE-3794-0746-9CB0-90AFB1C690FB}"/>
              </a:ext>
            </a:extLst>
          </p:cNvPr>
          <p:cNvSpPr>
            <a:spLocks noGrp="1"/>
          </p:cNvSpPr>
          <p:nvPr>
            <p:ph type="body" sz="quarter" idx="23"/>
          </p:nvPr>
        </p:nvSpPr>
        <p:spPr>
          <a:xfrm>
            <a:off x="11418884" y="19109287"/>
            <a:ext cx="10048874" cy="846363"/>
          </a:xfrm>
        </p:spPr>
        <p:txBody>
          <a:bodyPr/>
          <a:lstStyle/>
          <a:p>
            <a:endParaRPr lang="en-US" dirty="0"/>
          </a:p>
        </p:txBody>
      </p:sp>
      <p:sp>
        <p:nvSpPr>
          <p:cNvPr id="8" name="Text Placeholder 7">
            <a:extLst>
              <a:ext uri="{FF2B5EF4-FFF2-40B4-BE49-F238E27FC236}">
                <a16:creationId xmlns:a16="http://schemas.microsoft.com/office/drawing/2014/main" id="{6BBCA239-DAA2-6944-882A-E11BD1D6DF72}"/>
              </a:ext>
            </a:extLst>
          </p:cNvPr>
          <p:cNvSpPr>
            <a:spLocks noGrp="1"/>
          </p:cNvSpPr>
          <p:nvPr>
            <p:ph type="body" sz="quarter" idx="24"/>
          </p:nvPr>
        </p:nvSpPr>
        <p:spPr>
          <a:xfrm>
            <a:off x="11418884" y="18355242"/>
            <a:ext cx="10058400" cy="754045"/>
          </a:xfrm>
        </p:spPr>
        <p:txBody>
          <a:bodyPr/>
          <a:lstStyle/>
          <a:p>
            <a:r>
              <a:rPr lang="en-US" dirty="0"/>
              <a:t>4</a:t>
            </a:r>
            <a:r>
              <a:rPr lang="en-US" baseline="30000" dirty="0"/>
              <a:t>th</a:t>
            </a:r>
            <a:r>
              <a:rPr lang="en-US" dirty="0"/>
              <a:t> Order </a:t>
            </a:r>
            <a:r>
              <a:rPr lang="en-US" dirty="0" err="1"/>
              <a:t>Runga-Kutta</a:t>
            </a:r>
            <a:r>
              <a:rPr lang="en-US" dirty="0"/>
              <a:t>  Method </a:t>
            </a:r>
          </a:p>
        </p:txBody>
      </p:sp>
      <p:sp>
        <p:nvSpPr>
          <p:cNvPr id="9" name="Text Placeholder 8">
            <a:extLst>
              <a:ext uri="{FF2B5EF4-FFF2-40B4-BE49-F238E27FC236}">
                <a16:creationId xmlns:a16="http://schemas.microsoft.com/office/drawing/2014/main" id="{005D8778-5476-4447-A318-81A6340E5CCD}"/>
              </a:ext>
            </a:extLst>
          </p:cNvPr>
          <p:cNvSpPr>
            <a:spLocks noGrp="1"/>
          </p:cNvSpPr>
          <p:nvPr>
            <p:ph type="body" sz="quarter" idx="25"/>
          </p:nvPr>
        </p:nvSpPr>
        <p:spPr>
          <a:xfrm>
            <a:off x="22413916" y="4674098"/>
            <a:ext cx="10047018" cy="754045"/>
          </a:xfrm>
        </p:spPr>
        <p:txBody>
          <a:bodyPr/>
          <a:lstStyle/>
          <a:p>
            <a:r>
              <a:rPr lang="en-US" dirty="0"/>
              <a:t>Analytic Solution</a:t>
            </a:r>
          </a:p>
        </p:txBody>
      </p:sp>
      <p:sp>
        <p:nvSpPr>
          <p:cNvPr id="10" name="Text Placeholder 9">
            <a:extLst>
              <a:ext uri="{FF2B5EF4-FFF2-40B4-BE49-F238E27FC236}">
                <a16:creationId xmlns:a16="http://schemas.microsoft.com/office/drawing/2014/main" id="{3E70ECE8-B089-FA42-BBE8-07225EAA8F32}"/>
              </a:ext>
            </a:extLst>
          </p:cNvPr>
          <p:cNvSpPr>
            <a:spLocks noGrp="1"/>
          </p:cNvSpPr>
          <p:nvPr>
            <p:ph type="body" sz="quarter" idx="26"/>
          </p:nvPr>
        </p:nvSpPr>
        <p:spPr>
          <a:xfrm>
            <a:off x="22413916" y="5453225"/>
            <a:ext cx="10047018" cy="846363"/>
          </a:xfrm>
        </p:spPr>
        <p:txBody>
          <a:bodyPr/>
          <a:lstStyle/>
          <a:p>
            <a:endParaRPr lang="en-US"/>
          </a:p>
        </p:txBody>
      </p:sp>
      <p:sp>
        <p:nvSpPr>
          <p:cNvPr id="11" name="Text Placeholder 10">
            <a:extLst>
              <a:ext uri="{FF2B5EF4-FFF2-40B4-BE49-F238E27FC236}">
                <a16:creationId xmlns:a16="http://schemas.microsoft.com/office/drawing/2014/main" id="{122D276A-0E6A-A146-BC3C-719494DA3EE5}"/>
              </a:ext>
            </a:extLst>
          </p:cNvPr>
          <p:cNvSpPr>
            <a:spLocks noGrp="1"/>
          </p:cNvSpPr>
          <p:nvPr>
            <p:ph type="body" sz="quarter" idx="27"/>
          </p:nvPr>
        </p:nvSpPr>
        <p:spPr>
          <a:xfrm>
            <a:off x="33364498" y="4759393"/>
            <a:ext cx="10047018" cy="754045"/>
          </a:xfrm>
        </p:spPr>
        <p:txBody>
          <a:bodyPr/>
          <a:lstStyle/>
          <a:p>
            <a:r>
              <a:rPr lang="en-US" dirty="0"/>
              <a:t>Results</a:t>
            </a:r>
          </a:p>
        </p:txBody>
      </p:sp>
      <p:sp>
        <p:nvSpPr>
          <p:cNvPr id="12" name="Text Placeholder 11">
            <a:extLst>
              <a:ext uri="{FF2B5EF4-FFF2-40B4-BE49-F238E27FC236}">
                <a16:creationId xmlns:a16="http://schemas.microsoft.com/office/drawing/2014/main" id="{C3191194-4D81-D448-A40F-7B4749BE70EB}"/>
              </a:ext>
            </a:extLst>
          </p:cNvPr>
          <p:cNvSpPr>
            <a:spLocks noGrp="1"/>
          </p:cNvSpPr>
          <p:nvPr>
            <p:ph type="body" sz="quarter" idx="28"/>
          </p:nvPr>
        </p:nvSpPr>
        <p:spPr>
          <a:xfrm>
            <a:off x="33422043" y="5503830"/>
            <a:ext cx="10052050" cy="846363"/>
          </a:xfrm>
        </p:spPr>
        <p:txBody>
          <a:bodyPr/>
          <a:lstStyle/>
          <a:p>
            <a:endParaRPr lang="en-US" dirty="0"/>
          </a:p>
        </p:txBody>
      </p:sp>
      <p:sp>
        <p:nvSpPr>
          <p:cNvPr id="13" name="Text Placeholder 12">
            <a:extLst>
              <a:ext uri="{FF2B5EF4-FFF2-40B4-BE49-F238E27FC236}">
                <a16:creationId xmlns:a16="http://schemas.microsoft.com/office/drawing/2014/main" id="{D0AD4F6C-56C3-EF49-8F31-22FDDB5252F8}"/>
              </a:ext>
            </a:extLst>
          </p:cNvPr>
          <p:cNvSpPr>
            <a:spLocks noGrp="1"/>
          </p:cNvSpPr>
          <p:nvPr>
            <p:ph type="body" sz="quarter" idx="29"/>
          </p:nvPr>
        </p:nvSpPr>
        <p:spPr>
          <a:xfrm>
            <a:off x="33422043" y="18355241"/>
            <a:ext cx="10047018" cy="754045"/>
          </a:xfrm>
        </p:spPr>
        <p:txBody>
          <a:bodyPr/>
          <a:lstStyle/>
          <a:p>
            <a:r>
              <a:rPr lang="en-US" dirty="0"/>
              <a:t>Conclusion </a:t>
            </a:r>
          </a:p>
        </p:txBody>
      </p:sp>
      <p:sp>
        <p:nvSpPr>
          <p:cNvPr id="14" name="Text Placeholder 13">
            <a:extLst>
              <a:ext uri="{FF2B5EF4-FFF2-40B4-BE49-F238E27FC236}">
                <a16:creationId xmlns:a16="http://schemas.microsoft.com/office/drawing/2014/main" id="{116CBBAB-9E1A-194B-829B-D3A94484B4FD}"/>
              </a:ext>
            </a:extLst>
          </p:cNvPr>
          <p:cNvSpPr>
            <a:spLocks noGrp="1"/>
          </p:cNvSpPr>
          <p:nvPr>
            <p:ph type="body" sz="quarter" idx="30"/>
          </p:nvPr>
        </p:nvSpPr>
        <p:spPr>
          <a:xfrm>
            <a:off x="33515084" y="19129629"/>
            <a:ext cx="10052050" cy="846363"/>
          </a:xfrm>
        </p:spPr>
        <p:txBody>
          <a:bodyPr/>
          <a:lstStyle/>
          <a:p>
            <a:endParaRPr lang="en-US" dirty="0"/>
          </a:p>
        </p:txBody>
      </p:sp>
      <p:sp>
        <p:nvSpPr>
          <p:cNvPr id="15" name="Text Placeholder 14">
            <a:extLst>
              <a:ext uri="{FF2B5EF4-FFF2-40B4-BE49-F238E27FC236}">
                <a16:creationId xmlns:a16="http://schemas.microsoft.com/office/drawing/2014/main" id="{59465CCA-C20B-7645-A7AF-11FA26592C69}"/>
              </a:ext>
            </a:extLst>
          </p:cNvPr>
          <p:cNvSpPr>
            <a:spLocks noGrp="1"/>
          </p:cNvSpPr>
          <p:nvPr>
            <p:ph type="body" sz="quarter" idx="96"/>
          </p:nvPr>
        </p:nvSpPr>
        <p:spPr>
          <a:xfrm>
            <a:off x="459673" y="19129629"/>
            <a:ext cx="10056813" cy="846363"/>
          </a:xfrm>
        </p:spPr>
        <p:txBody>
          <a:bodyPr/>
          <a:lstStyle/>
          <a:p>
            <a:endParaRPr lang="en-US" dirty="0"/>
          </a:p>
        </p:txBody>
      </p:sp>
      <p:sp>
        <p:nvSpPr>
          <p:cNvPr id="16" name="Text Placeholder 15">
            <a:extLst>
              <a:ext uri="{FF2B5EF4-FFF2-40B4-BE49-F238E27FC236}">
                <a16:creationId xmlns:a16="http://schemas.microsoft.com/office/drawing/2014/main" id="{E70C2CE5-0C53-1C4B-BE0F-EDEF27909A4C}"/>
              </a:ext>
            </a:extLst>
          </p:cNvPr>
          <p:cNvSpPr>
            <a:spLocks noGrp="1"/>
          </p:cNvSpPr>
          <p:nvPr>
            <p:ph type="body" sz="quarter" idx="150"/>
          </p:nvPr>
        </p:nvSpPr>
        <p:spPr/>
        <p:txBody>
          <a:bodyPr/>
          <a:lstStyle/>
          <a:p>
            <a:r>
              <a:rPr lang="en-US" dirty="0"/>
              <a:t>MSU Norm </a:t>
            </a:r>
            <a:r>
              <a:rPr lang="en-US" dirty="0" err="1"/>
              <a:t>Asbjornson</a:t>
            </a:r>
            <a:r>
              <a:rPr lang="en-US" dirty="0"/>
              <a:t> College of Engineering </a:t>
            </a:r>
          </a:p>
        </p:txBody>
      </p:sp>
      <p:sp>
        <p:nvSpPr>
          <p:cNvPr id="17" name="Text Placeholder 16">
            <a:extLst>
              <a:ext uri="{FF2B5EF4-FFF2-40B4-BE49-F238E27FC236}">
                <a16:creationId xmlns:a16="http://schemas.microsoft.com/office/drawing/2014/main" id="{0D07C305-6A1F-744B-9B70-CB97CE85AA9E}"/>
              </a:ext>
            </a:extLst>
          </p:cNvPr>
          <p:cNvSpPr>
            <a:spLocks noGrp="1"/>
          </p:cNvSpPr>
          <p:nvPr>
            <p:ph type="body" sz="quarter" idx="151"/>
          </p:nvPr>
        </p:nvSpPr>
        <p:spPr/>
        <p:txBody>
          <a:bodyPr/>
          <a:lstStyle/>
          <a:p>
            <a:r>
              <a:rPr lang="en-US" dirty="0"/>
              <a:t>Casey Bloomer and Fiona Powers</a:t>
            </a:r>
          </a:p>
        </p:txBody>
      </p:sp>
      <p:sp>
        <p:nvSpPr>
          <p:cNvPr id="18" name="Text Placeholder 17">
            <a:extLst>
              <a:ext uri="{FF2B5EF4-FFF2-40B4-BE49-F238E27FC236}">
                <a16:creationId xmlns:a16="http://schemas.microsoft.com/office/drawing/2014/main" id="{E670AB41-34BC-C44A-BFAA-EDE581935476}"/>
              </a:ext>
            </a:extLst>
          </p:cNvPr>
          <p:cNvSpPr>
            <a:spLocks noGrp="1"/>
          </p:cNvSpPr>
          <p:nvPr>
            <p:ph type="body" sz="quarter" idx="153"/>
          </p:nvPr>
        </p:nvSpPr>
        <p:spPr/>
        <p:txBody>
          <a:bodyPr>
            <a:normAutofit lnSpcReduction="10000"/>
          </a:bodyPr>
          <a:lstStyle/>
          <a:p>
            <a:r>
              <a:rPr lang="en-US" dirty="0"/>
              <a:t>Shallow Water Numerical Method Comparison</a:t>
            </a:r>
          </a:p>
        </p:txBody>
      </p:sp>
      <p:sp>
        <p:nvSpPr>
          <p:cNvPr id="19" name="Text Placeholder 12">
            <a:extLst>
              <a:ext uri="{FF2B5EF4-FFF2-40B4-BE49-F238E27FC236}">
                <a16:creationId xmlns:a16="http://schemas.microsoft.com/office/drawing/2014/main" id="{C9B8C1BC-456F-463A-95FC-6093B3B5BDCA}"/>
              </a:ext>
            </a:extLst>
          </p:cNvPr>
          <p:cNvSpPr txBox="1">
            <a:spLocks/>
          </p:cNvSpPr>
          <p:nvPr/>
        </p:nvSpPr>
        <p:spPr>
          <a:xfrm>
            <a:off x="33364498" y="25478936"/>
            <a:ext cx="10047018"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Acknowledgements &amp; Contributions</a:t>
            </a:r>
          </a:p>
        </p:txBody>
      </p:sp>
      <p:sp>
        <p:nvSpPr>
          <p:cNvPr id="20" name="Text Placeholder 1">
            <a:extLst>
              <a:ext uri="{FF2B5EF4-FFF2-40B4-BE49-F238E27FC236}">
                <a16:creationId xmlns:a16="http://schemas.microsoft.com/office/drawing/2014/main" id="{64D76C50-C418-476D-9D87-CC1D1EC0D382}"/>
              </a:ext>
            </a:extLst>
          </p:cNvPr>
          <p:cNvSpPr txBox="1">
            <a:spLocks/>
          </p:cNvSpPr>
          <p:nvPr/>
        </p:nvSpPr>
        <p:spPr>
          <a:xfrm>
            <a:off x="441520" y="12507959"/>
            <a:ext cx="10056813" cy="200052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Various numerical methods analyzed and observed though MATLAB investigation and data analysis allows the most time efficient, accurate, and reliable predation calculations for wave properties using the Shallow Wave Equations</a:t>
            </a:r>
          </a:p>
        </p:txBody>
      </p:sp>
      <mc:AlternateContent xmlns:mc="http://schemas.openxmlformats.org/markup-compatibility/2006">
        <mc:Choice xmlns:am3d="http://schemas.microsoft.com/office/drawing/2017/model3d" Requires="am3d">
          <p:graphicFrame>
            <p:nvGraphicFramePr>
              <p:cNvPr id="22" name="3D Model 21" descr="Earth's currents">
                <a:extLst>
                  <a:ext uri="{FF2B5EF4-FFF2-40B4-BE49-F238E27FC236}">
                    <a16:creationId xmlns:a16="http://schemas.microsoft.com/office/drawing/2014/main" id="{6C835B7C-8948-4D65-BED9-FBB3C86D403E}"/>
                  </a:ext>
                </a:extLst>
              </p:cNvPr>
              <p:cNvGraphicFramePr>
                <a:graphicFrameLocks noChangeAspect="1"/>
              </p:cNvGraphicFramePr>
              <p:nvPr>
                <p:extLst>
                  <p:ext uri="{D42A27DB-BD31-4B8C-83A1-F6EECF244321}">
                    <p14:modId xmlns:p14="http://schemas.microsoft.com/office/powerpoint/2010/main" val="1590637702"/>
                  </p:ext>
                </p:extLst>
              </p:nvPr>
            </p:nvGraphicFramePr>
            <p:xfrm>
              <a:off x="3006826" y="7595268"/>
              <a:ext cx="4308374" cy="4270044"/>
            </p:xfrm>
            <a:graphic>
              <a:graphicData uri="http://schemas.microsoft.com/office/drawing/2017/model3d">
                <am3d:model3d r:embed="rId2">
                  <am3d:spPr>
                    <a:xfrm>
                      <a:off x="0" y="0"/>
                      <a:ext cx="4308374" cy="4270044"/>
                    </a:xfrm>
                    <a:prstGeom prst="rect">
                      <a:avLst/>
                    </a:prstGeom>
                  </am3d:spPr>
                  <am3d:camera>
                    <am3d:pos x="0" y="0" z="80965590"/>
                    <am3d:up dx="0" dy="36000000" dz="0"/>
                    <am3d:lookAt x="0" y="0" z="0"/>
                    <am3d:perspective fov="2700000"/>
                  </am3d:camera>
                  <am3d:trans>
                    <am3d:meterPerModelUnit n="4849982" d="1000000"/>
                    <am3d:preTrans dx="111125" dy="-17739637" dz="4147"/>
                    <am3d:scale>
                      <am3d:sx n="1000000" d="1000000"/>
                      <am3d:sy n="1000000" d="1000000"/>
                      <am3d:sz n="1000000" d="1000000"/>
                    </am3d:scale>
                    <am3d:rot ax="2191722" ay="4038991" az="2061026"/>
                    <am3d:postTrans dx="0" dy="0" dz="0"/>
                  </am3d:trans>
                  <am3d:raster rName="Office3DRenderer" rVer="16.0.8326">
                    <am3d:blip r:embed="rId3"/>
                  </am3d:raster>
                  <am3d:objViewport viewportSz="78194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Earth's currents">
                <a:extLst>
                  <a:ext uri="{FF2B5EF4-FFF2-40B4-BE49-F238E27FC236}">
                    <a16:creationId xmlns:a16="http://schemas.microsoft.com/office/drawing/2014/main" id="{6C835B7C-8948-4D65-BED9-FBB3C86D403E}"/>
                  </a:ext>
                </a:extLst>
              </p:cNvPr>
              <p:cNvPicPr>
                <a:picLocks noGrp="1" noRot="1" noChangeAspect="1" noMove="1" noResize="1" noEditPoints="1" noAdjustHandles="1" noChangeArrowheads="1" noChangeShapeType="1" noCrop="1"/>
              </p:cNvPicPr>
              <p:nvPr/>
            </p:nvPicPr>
            <p:blipFill>
              <a:blip r:embed="rId3"/>
              <a:stretch>
                <a:fillRect/>
              </a:stretch>
            </p:blipFill>
            <p:spPr>
              <a:xfrm>
                <a:off x="3006826" y="7595268"/>
                <a:ext cx="4308374" cy="4270044"/>
              </a:xfrm>
              <a:prstGeom prst="rect">
                <a:avLst/>
              </a:prstGeom>
            </p:spPr>
          </p:pic>
        </mc:Fallback>
      </mc:AlternateContent>
      <p:pic>
        <p:nvPicPr>
          <p:cNvPr id="24" name="Picture 23">
            <a:extLst>
              <a:ext uri="{FF2B5EF4-FFF2-40B4-BE49-F238E27FC236}">
                <a16:creationId xmlns:a16="http://schemas.microsoft.com/office/drawing/2014/main" id="{B161CEE1-4831-432F-9F45-F0CE57098038}"/>
              </a:ext>
            </a:extLst>
          </p:cNvPr>
          <p:cNvPicPr>
            <a:picLocks noChangeAspect="1"/>
          </p:cNvPicPr>
          <p:nvPr/>
        </p:nvPicPr>
        <p:blipFill>
          <a:blip r:embed="rId4"/>
          <a:stretch>
            <a:fillRect/>
          </a:stretch>
        </p:blipFill>
        <p:spPr>
          <a:xfrm>
            <a:off x="1511323" y="14395403"/>
            <a:ext cx="7651727" cy="4172205"/>
          </a:xfrm>
          <a:prstGeom prst="rect">
            <a:avLst/>
          </a:prstGeom>
        </p:spPr>
      </p:pic>
    </p:spTree>
    <p:extLst>
      <p:ext uri="{BB962C8B-B14F-4D97-AF65-F5344CB8AC3E}">
        <p14:creationId xmlns:p14="http://schemas.microsoft.com/office/powerpoint/2010/main" val="2324849720"/>
      </p:ext>
    </p:extLst>
  </p:cSld>
  <p:clrMapOvr>
    <a:masterClrMapping/>
  </p:clrMapOvr>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thout Quick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1395</TotalTime>
  <Words>96</Words>
  <Application>Microsoft Office PowerPoint</Application>
  <PresentationFormat>Custom</PresentationFormat>
  <Paragraphs>13</Paragraphs>
  <Slides>1</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vt:i4>
      </vt:variant>
    </vt:vector>
  </HeadingPairs>
  <TitlesOfParts>
    <vt:vector size="10" baseType="lpstr">
      <vt:lpstr>Arial</vt:lpstr>
      <vt:lpstr>Arial Black</vt:lpstr>
      <vt:lpstr>Calibri</vt:lpstr>
      <vt:lpstr>Times New Roman</vt:lpstr>
      <vt:lpstr>Trebuchet MS</vt:lpstr>
      <vt:lpstr>36x48-Template-V2b</vt:lpstr>
      <vt:lpstr>Without Quick Guides</vt:lpstr>
      <vt:lpstr>Classic 3 Columns</vt:lpstr>
      <vt:lpstr>Classic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Fiona Powers</cp:lastModifiedBy>
  <cp:revision>82</cp:revision>
  <cp:lastPrinted>2015-06-29T17:31:11Z</cp:lastPrinted>
  <dcterms:created xsi:type="dcterms:W3CDTF">2012-02-03T19:11:35Z</dcterms:created>
  <dcterms:modified xsi:type="dcterms:W3CDTF">2021-12-06T06:55:56Z</dcterms:modified>
</cp:coreProperties>
</file>